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64" r:id="rId2"/>
    <p:sldId id="265" r:id="rId3"/>
    <p:sldId id="266" r:id="rId4"/>
    <p:sldId id="267" r:id="rId5"/>
    <p:sldId id="268" r:id="rId6"/>
    <p:sldId id="272" r:id="rId7"/>
    <p:sldId id="269" r:id="rId8"/>
    <p:sldId id="270" r:id="rId9"/>
    <p:sldId id="257" r:id="rId10"/>
    <p:sldId id="259" r:id="rId11"/>
    <p:sldId id="258" r:id="rId12"/>
    <p:sldId id="263" r:id="rId13"/>
    <p:sldId id="262" r:id="rId14"/>
    <p:sldId id="261" r:id="rId15"/>
    <p:sldId id="256"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9"/>
    <p:restoredTop sz="91429"/>
  </p:normalViewPr>
  <p:slideViewPr>
    <p:cSldViewPr snapToGrid="0" snapToObjects="1">
      <p:cViewPr varScale="1">
        <p:scale>
          <a:sx n="45" d="100"/>
          <a:sy n="45" d="100"/>
        </p:scale>
        <p:origin x="2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85A97-0558-8648-8796-B2D23FB33F91}" type="datetimeFigureOut">
              <a:rPr lang="en-US" smtClean="0"/>
              <a:t>10/27/18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2F56AE-3C18-4542-BF68-EAC5E99E071F}" type="slidenum">
              <a:rPr lang="en-US" smtClean="0"/>
              <a:t>‹#›</a:t>
            </a:fld>
            <a:endParaRPr lang="en-US"/>
          </a:p>
        </p:txBody>
      </p:sp>
    </p:spTree>
    <p:extLst>
      <p:ext uri="{BB962C8B-B14F-4D97-AF65-F5344CB8AC3E}">
        <p14:creationId xmlns:p14="http://schemas.microsoft.com/office/powerpoint/2010/main" val="113773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F56AE-3C18-4542-BF68-EAC5E99E071F}" type="slidenum">
              <a:rPr lang="en-US" smtClean="0"/>
              <a:t>2</a:t>
            </a:fld>
            <a:endParaRPr lang="en-US"/>
          </a:p>
        </p:txBody>
      </p:sp>
    </p:spTree>
    <p:extLst>
      <p:ext uri="{BB962C8B-B14F-4D97-AF65-F5344CB8AC3E}">
        <p14:creationId xmlns:p14="http://schemas.microsoft.com/office/powerpoint/2010/main" val="293223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2F56AE-3C18-4542-BF68-EAC5E99E071F}" type="slidenum">
              <a:rPr lang="en-US" smtClean="0"/>
              <a:t>7</a:t>
            </a:fld>
            <a:endParaRPr lang="en-US"/>
          </a:p>
        </p:txBody>
      </p:sp>
    </p:spTree>
    <p:extLst>
      <p:ext uri="{BB962C8B-B14F-4D97-AF65-F5344CB8AC3E}">
        <p14:creationId xmlns:p14="http://schemas.microsoft.com/office/powerpoint/2010/main" val="4201865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9F056-3CDA-F546-8406-63DCA9311C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C5EC89-37A1-1248-B5CD-937C8C2A76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9ABE55-3AAA-904E-A66C-24A7C663D5D3}"/>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5" name="Footer Placeholder 4">
            <a:extLst>
              <a:ext uri="{FF2B5EF4-FFF2-40B4-BE49-F238E27FC236}">
                <a16:creationId xmlns:a16="http://schemas.microsoft.com/office/drawing/2014/main" id="{12CF4AA1-C5DF-A24B-B901-D2D293710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24520-24B5-2B45-9298-EEF72190B16B}"/>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4281696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A00DB-EF9A-A240-9F9A-366A2CFE1C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844BFC-4DE4-D049-8AD1-7A562BB764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A6A33-6193-9D4C-92A5-F3498D235339}"/>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5" name="Footer Placeholder 4">
            <a:extLst>
              <a:ext uri="{FF2B5EF4-FFF2-40B4-BE49-F238E27FC236}">
                <a16:creationId xmlns:a16="http://schemas.microsoft.com/office/drawing/2014/main" id="{0E133CB0-7C75-0F4D-876B-FB8B162A9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74358-74AA-BF41-95DA-0B79195BB61F}"/>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2703803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304E8E-D6B9-1B49-9C09-8045708FA6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1A874A-2956-D245-96AE-DF772E42A6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F96D1-F1FC-534F-A26F-B6C6F143AD59}"/>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5" name="Footer Placeholder 4">
            <a:extLst>
              <a:ext uri="{FF2B5EF4-FFF2-40B4-BE49-F238E27FC236}">
                <a16:creationId xmlns:a16="http://schemas.microsoft.com/office/drawing/2014/main" id="{BBDA9F4F-59D5-C640-A180-2094FF2A9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680C1-0E83-514E-80EB-E4F3900D1389}"/>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1254055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F729-3323-C640-9BB3-DCA0741519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3A9583-84CE-E94C-B949-A284345A6E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E97A7-5CEA-C045-959F-663509B56111}"/>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5" name="Footer Placeholder 4">
            <a:extLst>
              <a:ext uri="{FF2B5EF4-FFF2-40B4-BE49-F238E27FC236}">
                <a16:creationId xmlns:a16="http://schemas.microsoft.com/office/drawing/2014/main" id="{2102AE60-15C1-8D40-B7D7-197E1DAB2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EFF43-9109-6740-B9FD-342D5C0FFA42}"/>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2533919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EAA9-8E3C-724D-A8BB-AC6CCC4CDE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4EFA69-9CB6-5A49-8085-8D5ECF400E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0DA70F-313B-5043-BF25-0B3D1EAF4ED3}"/>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5" name="Footer Placeholder 4">
            <a:extLst>
              <a:ext uri="{FF2B5EF4-FFF2-40B4-BE49-F238E27FC236}">
                <a16:creationId xmlns:a16="http://schemas.microsoft.com/office/drawing/2014/main" id="{87E92924-F0B5-AB4B-8000-9073D0464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21AF-4108-9846-9C67-59B44DE7668C}"/>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3047315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B4CE-0539-1841-8C78-13F37E3D53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C40CC7-115B-234C-A715-BCA8F7C4FF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7AE3B8-0DC9-BB43-9C1F-877C7E40690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41DD68-0978-8C48-979E-D39B9CB96B99}"/>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6" name="Footer Placeholder 5">
            <a:extLst>
              <a:ext uri="{FF2B5EF4-FFF2-40B4-BE49-F238E27FC236}">
                <a16:creationId xmlns:a16="http://schemas.microsoft.com/office/drawing/2014/main" id="{9C15E665-CFB5-6048-A2F9-4EC100557A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946BC9-9E88-594D-852B-7C83DA4436F1}"/>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4101706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AEA3-8508-B74A-97CF-EED06B588E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32F7A7-686A-4B4F-BD3E-8D16DA702F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575E9EF-86F3-EE44-AB8E-AF52770F5FE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179B35-ACD8-324E-BBD6-0C29079465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E995FA-44E9-7746-8600-629AF4C663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6D9047-94F1-844A-B3C7-2A7DB1185F7A}"/>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8" name="Footer Placeholder 7">
            <a:extLst>
              <a:ext uri="{FF2B5EF4-FFF2-40B4-BE49-F238E27FC236}">
                <a16:creationId xmlns:a16="http://schemas.microsoft.com/office/drawing/2014/main" id="{0A903718-CA48-7141-BF90-FFCA43B38D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9C826A-23F8-AB45-B0F5-E534F0CAEAA3}"/>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389180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CC7EC-02A5-054F-BCE4-3A4818A5C4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7F1620-8B38-E142-B2E5-E0F16809BB69}"/>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4" name="Footer Placeholder 3">
            <a:extLst>
              <a:ext uri="{FF2B5EF4-FFF2-40B4-BE49-F238E27FC236}">
                <a16:creationId xmlns:a16="http://schemas.microsoft.com/office/drawing/2014/main" id="{2004CF5B-C436-5442-9F2B-136876D07C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2914A-5456-034F-B4C7-0E416EE523BF}"/>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1158391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620168-AD6E-7E47-9E00-2CC8F52A0EC3}"/>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3" name="Footer Placeholder 2">
            <a:extLst>
              <a:ext uri="{FF2B5EF4-FFF2-40B4-BE49-F238E27FC236}">
                <a16:creationId xmlns:a16="http://schemas.microsoft.com/office/drawing/2014/main" id="{BB5E45F5-9EC6-044A-9CD7-01A7B39559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C397E2-124D-CC4E-BD85-2F21F9A5F314}"/>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481794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1126E-461E-B14C-A69F-A5A98997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3EB1C0-3912-CC47-B7FA-DED4EB0A55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F049F7-F556-014D-B3B4-7D13CFDCE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0A8BA0-0CA3-D242-A59F-5039AB3CDA3C}"/>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6" name="Footer Placeholder 5">
            <a:extLst>
              <a:ext uri="{FF2B5EF4-FFF2-40B4-BE49-F238E27FC236}">
                <a16:creationId xmlns:a16="http://schemas.microsoft.com/office/drawing/2014/main" id="{BD73937B-0ADC-B74E-AAE3-4B48614FF8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37DF70-3BE2-B145-BAAB-1BF07D73BBC2}"/>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831291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C693-2B1C-DB42-9B1A-7A0E0CE4D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003A3A-22C0-C249-A5B0-6F72D2B924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45A086-4915-6141-AB47-FBBA8B4870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88AD00-E7F6-7445-AA58-5B9BB0BE3CAD}"/>
              </a:ext>
            </a:extLst>
          </p:cNvPr>
          <p:cNvSpPr>
            <a:spLocks noGrp="1"/>
          </p:cNvSpPr>
          <p:nvPr>
            <p:ph type="dt" sz="half" idx="10"/>
          </p:nvPr>
        </p:nvSpPr>
        <p:spPr/>
        <p:txBody>
          <a:bodyPr/>
          <a:lstStyle/>
          <a:p>
            <a:fld id="{D9F12213-F667-9940-BEB6-1713372073EF}" type="datetimeFigureOut">
              <a:rPr lang="en-US" smtClean="0"/>
              <a:t>10/27/18</a:t>
            </a:fld>
            <a:endParaRPr lang="en-US"/>
          </a:p>
        </p:txBody>
      </p:sp>
      <p:sp>
        <p:nvSpPr>
          <p:cNvPr id="6" name="Footer Placeholder 5">
            <a:extLst>
              <a:ext uri="{FF2B5EF4-FFF2-40B4-BE49-F238E27FC236}">
                <a16:creationId xmlns:a16="http://schemas.microsoft.com/office/drawing/2014/main" id="{8057AE9A-F2E2-8940-B5EA-C1DE763BB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26E610-1EDC-9F42-A628-D1B28BB12A47}"/>
              </a:ext>
            </a:extLst>
          </p:cNvPr>
          <p:cNvSpPr>
            <a:spLocks noGrp="1"/>
          </p:cNvSpPr>
          <p:nvPr>
            <p:ph type="sldNum" sz="quarter" idx="12"/>
          </p:nvPr>
        </p:nvSpPr>
        <p:spPr/>
        <p:txBody>
          <a:bodyPr/>
          <a:lstStyle/>
          <a:p>
            <a:fld id="{FCF4B6AC-CB51-0648-A5EF-35B0542892C2}" type="slidenum">
              <a:rPr lang="en-US" smtClean="0"/>
              <a:t>‹#›</a:t>
            </a:fld>
            <a:endParaRPr lang="en-US"/>
          </a:p>
        </p:txBody>
      </p:sp>
    </p:spTree>
    <p:extLst>
      <p:ext uri="{BB962C8B-B14F-4D97-AF65-F5344CB8AC3E}">
        <p14:creationId xmlns:p14="http://schemas.microsoft.com/office/powerpoint/2010/main" val="1213630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CE233F-1734-C643-8BE2-0646BDD708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D5E0E1-9203-3843-A280-EE4846A11C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F70C0E-F23B-EC44-AEA8-4F9B2365E7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12213-F667-9940-BEB6-1713372073EF}" type="datetimeFigureOut">
              <a:rPr lang="en-US" smtClean="0"/>
              <a:t>10/27/18</a:t>
            </a:fld>
            <a:endParaRPr lang="en-US"/>
          </a:p>
        </p:txBody>
      </p:sp>
      <p:sp>
        <p:nvSpPr>
          <p:cNvPr id="5" name="Footer Placeholder 4">
            <a:extLst>
              <a:ext uri="{FF2B5EF4-FFF2-40B4-BE49-F238E27FC236}">
                <a16:creationId xmlns:a16="http://schemas.microsoft.com/office/drawing/2014/main" id="{54AEF36F-54DE-C443-A477-C6DB088295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9AC2F2-5677-8743-BE40-CB45FB0C1E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4B6AC-CB51-0648-A5EF-35B0542892C2}" type="slidenum">
              <a:rPr lang="en-US" smtClean="0"/>
              <a:t>‹#›</a:t>
            </a:fld>
            <a:endParaRPr lang="en-US"/>
          </a:p>
        </p:txBody>
      </p:sp>
    </p:spTree>
    <p:extLst>
      <p:ext uri="{BB962C8B-B14F-4D97-AF65-F5344CB8AC3E}">
        <p14:creationId xmlns:p14="http://schemas.microsoft.com/office/powerpoint/2010/main" val="2939319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8A751-D691-6F4E-9A64-03BE5087D1D9}"/>
              </a:ext>
            </a:extLst>
          </p:cNvPr>
          <p:cNvSpPr>
            <a:spLocks noGrp="1"/>
          </p:cNvSpPr>
          <p:nvPr>
            <p:ph type="title"/>
          </p:nvPr>
        </p:nvSpPr>
        <p:spPr>
          <a:xfrm>
            <a:off x="648929" y="629266"/>
            <a:ext cx="6586491" cy="1476625"/>
          </a:xfrm>
        </p:spPr>
        <p:txBody>
          <a:bodyPr>
            <a:normAutofit/>
          </a:bodyPr>
          <a:lstStyle/>
          <a:p>
            <a:pPr algn="ctr"/>
            <a:r>
              <a:rPr lang="en-US" dirty="0"/>
              <a:t>Machine Learning with Kiva Microloans Data</a:t>
            </a:r>
          </a:p>
        </p:txBody>
      </p:sp>
      <p:sp>
        <p:nvSpPr>
          <p:cNvPr id="10" name="Content Placeholder 9">
            <a:extLst>
              <a:ext uri="{FF2B5EF4-FFF2-40B4-BE49-F238E27FC236}">
                <a16:creationId xmlns:a16="http://schemas.microsoft.com/office/drawing/2014/main" id="{A76F7D2F-F6F8-45B5-885A-2ED41491AE2F}"/>
              </a:ext>
            </a:extLst>
          </p:cNvPr>
          <p:cNvSpPr>
            <a:spLocks noGrp="1"/>
          </p:cNvSpPr>
          <p:nvPr>
            <p:ph idx="1"/>
          </p:nvPr>
        </p:nvSpPr>
        <p:spPr>
          <a:xfrm>
            <a:off x="648931" y="2244436"/>
            <a:ext cx="6367012" cy="3979383"/>
          </a:xfrm>
        </p:spPr>
        <p:txBody>
          <a:bodyPr>
            <a:normAutofit fontScale="62500" lnSpcReduction="20000"/>
          </a:bodyPr>
          <a:lstStyle/>
          <a:p>
            <a:pPr marL="0" indent="0">
              <a:buNone/>
            </a:pPr>
            <a:r>
              <a:rPr lang="en-US" sz="3600" b="1" dirty="0"/>
              <a:t>Focus: </a:t>
            </a:r>
            <a:r>
              <a:rPr lang="en-US" sz="3600" b="1" i="1" dirty="0"/>
              <a:t>Philanthropic Financing</a:t>
            </a:r>
          </a:p>
          <a:p>
            <a:pPr marL="0" indent="0">
              <a:buNone/>
            </a:pPr>
            <a:r>
              <a:rPr lang="en-US" sz="2700" dirty="0"/>
              <a:t>Founded in SF in 2005, Kiva uses their online, crowd-funding platform to facilitate flexible micro-lending in more than 80 countries for those who are otherwise financially excluded and/or can't access other fair or affordable credit sources.</a:t>
            </a:r>
          </a:p>
          <a:p>
            <a:pPr marL="457200" lvl="1" indent="0">
              <a:buNone/>
            </a:pPr>
            <a:endParaRPr lang="en-US" b="1" dirty="0"/>
          </a:p>
          <a:p>
            <a:pPr marL="0" indent="0">
              <a:buNone/>
            </a:pPr>
            <a:r>
              <a:rPr lang="en-US" sz="3600" b="1" dirty="0"/>
              <a:t>The Data:</a:t>
            </a:r>
          </a:p>
          <a:p>
            <a:r>
              <a:rPr lang="en-US" dirty="0"/>
              <a:t>671,000+ loan data points from the past 4 years, largely cleaned</a:t>
            </a:r>
          </a:p>
          <a:p>
            <a:r>
              <a:rPr lang="en-US" dirty="0"/>
              <a:t>93% success rate ('</a:t>
            </a:r>
            <a:r>
              <a:rPr lang="en-US" dirty="0" err="1"/>
              <a:t>funded_amount</a:t>
            </a:r>
            <a:r>
              <a:rPr lang="en-US" dirty="0"/>
              <a:t>' &gt;=100% '</a:t>
            </a:r>
            <a:r>
              <a:rPr lang="en-US" dirty="0" err="1"/>
              <a:t>loan_amount</a:t>
            </a:r>
            <a:r>
              <a:rPr lang="en-US" dirty="0"/>
              <a:t>’)</a:t>
            </a:r>
          </a:p>
          <a:p>
            <a:pPr marL="0" indent="0">
              <a:buNone/>
            </a:pPr>
            <a:endParaRPr lang="en-US" b="1" i="1" dirty="0"/>
          </a:p>
          <a:p>
            <a:pPr marL="457200" lvl="1" indent="0">
              <a:buNone/>
            </a:pPr>
            <a:r>
              <a:rPr lang="en-US" b="1" i="1" dirty="0"/>
              <a:t>(Likely) Influencing Factors:</a:t>
            </a:r>
          </a:p>
          <a:p>
            <a:pPr lvl="1"/>
            <a:r>
              <a:rPr lang="en-US" dirty="0"/>
              <a:t>Borrowers and their requests are vetted by Kiva's regional partners before the campaign is posted &amp; Kiva's banking/institutional partnerships rely on their continuing to see fully-funded campaigns.</a:t>
            </a:r>
          </a:p>
          <a:p>
            <a:pPr lvl="1"/>
            <a:r>
              <a:rPr lang="en-US" dirty="0"/>
              <a:t>Site users choose which campaigns they'll support, thus some campaigns don't succeed within allowed 30-days</a:t>
            </a:r>
          </a:p>
        </p:txBody>
      </p:sp>
      <p:pic>
        <p:nvPicPr>
          <p:cNvPr id="8" name="Content Placeholder 4">
            <a:extLst>
              <a:ext uri="{FF2B5EF4-FFF2-40B4-BE49-F238E27FC236}">
                <a16:creationId xmlns:a16="http://schemas.microsoft.com/office/drawing/2014/main" id="{F5224181-714A-C84D-9741-E18A5DA67136}"/>
              </a:ext>
            </a:extLst>
          </p:cNvPr>
          <p:cNvPicPr>
            <a:picLocks noChangeAspect="1"/>
          </p:cNvPicPr>
          <p:nvPr/>
        </p:nvPicPr>
        <p:blipFill rotWithShape="1">
          <a:blip r:embed="rId2"/>
          <a:srcRect l="6047" r="3" b="3"/>
          <a:stretch/>
        </p:blipFill>
        <p:spPr>
          <a:xfrm>
            <a:off x="7481455" y="640082"/>
            <a:ext cx="4070882" cy="5577837"/>
          </a:xfrm>
          <a:prstGeom prst="rect">
            <a:avLst/>
          </a:prstGeom>
          <a:effectLst/>
        </p:spPr>
      </p:pic>
    </p:spTree>
    <p:extLst>
      <p:ext uri="{BB962C8B-B14F-4D97-AF65-F5344CB8AC3E}">
        <p14:creationId xmlns:p14="http://schemas.microsoft.com/office/powerpoint/2010/main" val="3882440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2080D-CB56-104E-BF11-DB5E89965CA7}"/>
              </a:ext>
            </a:extLst>
          </p:cNvPr>
          <p:cNvPicPr>
            <a:picLocks noChangeAspect="1"/>
          </p:cNvPicPr>
          <p:nvPr/>
        </p:nvPicPr>
        <p:blipFill>
          <a:blip r:embed="rId2"/>
          <a:stretch>
            <a:fillRect/>
          </a:stretch>
        </p:blipFill>
        <p:spPr>
          <a:xfrm>
            <a:off x="0" y="208444"/>
            <a:ext cx="12192000" cy="5704845"/>
          </a:xfrm>
          <a:prstGeom prst="rect">
            <a:avLst/>
          </a:prstGeom>
        </p:spPr>
      </p:pic>
    </p:spTree>
    <p:extLst>
      <p:ext uri="{BB962C8B-B14F-4D97-AF65-F5344CB8AC3E}">
        <p14:creationId xmlns:p14="http://schemas.microsoft.com/office/powerpoint/2010/main" val="3124088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C42CAF-9782-BC4D-BF2F-058280B2A370}"/>
              </a:ext>
            </a:extLst>
          </p:cNvPr>
          <p:cNvPicPr>
            <a:picLocks noChangeAspect="1"/>
          </p:cNvPicPr>
          <p:nvPr/>
        </p:nvPicPr>
        <p:blipFill>
          <a:blip r:embed="rId2"/>
          <a:stretch>
            <a:fillRect/>
          </a:stretch>
        </p:blipFill>
        <p:spPr>
          <a:xfrm>
            <a:off x="333251" y="946070"/>
            <a:ext cx="7962900" cy="2590800"/>
          </a:xfrm>
          <a:prstGeom prst="rect">
            <a:avLst/>
          </a:prstGeom>
        </p:spPr>
      </p:pic>
      <p:sp>
        <p:nvSpPr>
          <p:cNvPr id="8" name="Rectangle 7">
            <a:extLst>
              <a:ext uri="{FF2B5EF4-FFF2-40B4-BE49-F238E27FC236}">
                <a16:creationId xmlns:a16="http://schemas.microsoft.com/office/drawing/2014/main" id="{32ABA202-4C5D-5643-9A9A-D63886A96B07}"/>
              </a:ext>
            </a:extLst>
          </p:cNvPr>
          <p:cNvSpPr/>
          <p:nvPr/>
        </p:nvSpPr>
        <p:spPr>
          <a:xfrm>
            <a:off x="333251" y="213757"/>
            <a:ext cx="11637076" cy="58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Random Search Training</a:t>
            </a:r>
          </a:p>
          <a:p>
            <a:pPr algn="ctr"/>
            <a:r>
              <a:rPr lang="en-US" dirty="0"/>
              <a:t>from sklearn.model_selection import RandomizedSearchCV</a:t>
            </a:r>
          </a:p>
        </p:txBody>
      </p:sp>
      <p:pic>
        <p:nvPicPr>
          <p:cNvPr id="10" name="Picture 9">
            <a:extLst>
              <a:ext uri="{FF2B5EF4-FFF2-40B4-BE49-F238E27FC236}">
                <a16:creationId xmlns:a16="http://schemas.microsoft.com/office/drawing/2014/main" id="{914F418B-690F-E14D-9B47-9D384556964B}"/>
              </a:ext>
            </a:extLst>
          </p:cNvPr>
          <p:cNvPicPr>
            <a:picLocks noChangeAspect="1"/>
          </p:cNvPicPr>
          <p:nvPr/>
        </p:nvPicPr>
        <p:blipFill>
          <a:blip r:embed="rId3"/>
          <a:stretch>
            <a:fillRect/>
          </a:stretch>
        </p:blipFill>
        <p:spPr>
          <a:xfrm>
            <a:off x="423057" y="3794169"/>
            <a:ext cx="4172693" cy="2950959"/>
          </a:xfrm>
          <a:prstGeom prst="rect">
            <a:avLst/>
          </a:prstGeom>
        </p:spPr>
      </p:pic>
    </p:spTree>
    <p:extLst>
      <p:ext uri="{BB962C8B-B14F-4D97-AF65-F5344CB8AC3E}">
        <p14:creationId xmlns:p14="http://schemas.microsoft.com/office/powerpoint/2010/main" val="110011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780D35-60CA-AC4B-AAA4-8E6E38C9E627}"/>
              </a:ext>
            </a:extLst>
          </p:cNvPr>
          <p:cNvPicPr>
            <a:picLocks noChangeAspect="1"/>
          </p:cNvPicPr>
          <p:nvPr/>
        </p:nvPicPr>
        <p:blipFill>
          <a:blip r:embed="rId2"/>
          <a:stretch>
            <a:fillRect/>
          </a:stretch>
        </p:blipFill>
        <p:spPr>
          <a:xfrm>
            <a:off x="266167" y="1615042"/>
            <a:ext cx="11679943" cy="3230089"/>
          </a:xfrm>
          <a:prstGeom prst="rect">
            <a:avLst/>
          </a:prstGeom>
        </p:spPr>
      </p:pic>
    </p:spTree>
    <p:extLst>
      <p:ext uri="{BB962C8B-B14F-4D97-AF65-F5344CB8AC3E}">
        <p14:creationId xmlns:p14="http://schemas.microsoft.com/office/powerpoint/2010/main" val="585143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DC1911-56C5-4044-8221-B0176565708B}"/>
              </a:ext>
            </a:extLst>
          </p:cNvPr>
          <p:cNvPicPr>
            <a:picLocks noChangeAspect="1"/>
          </p:cNvPicPr>
          <p:nvPr/>
        </p:nvPicPr>
        <p:blipFill>
          <a:blip r:embed="rId2"/>
          <a:stretch>
            <a:fillRect/>
          </a:stretch>
        </p:blipFill>
        <p:spPr>
          <a:xfrm>
            <a:off x="643467" y="2429622"/>
            <a:ext cx="5294716" cy="1998754"/>
          </a:xfrm>
          <a:prstGeom prst="rect">
            <a:avLst/>
          </a:prstGeom>
        </p:spPr>
      </p:pic>
      <p:cxnSp>
        <p:nvCxnSpPr>
          <p:cNvPr id="38" name="Straight Connector 3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DE2A587-31B4-FB47-AC68-0869642DFA12}"/>
              </a:ext>
            </a:extLst>
          </p:cNvPr>
          <p:cNvPicPr>
            <a:picLocks noChangeAspect="1"/>
          </p:cNvPicPr>
          <p:nvPr/>
        </p:nvPicPr>
        <p:blipFill>
          <a:blip r:embed="rId3"/>
          <a:stretch>
            <a:fillRect/>
          </a:stretch>
        </p:blipFill>
        <p:spPr>
          <a:xfrm>
            <a:off x="6253817" y="2383294"/>
            <a:ext cx="5294715" cy="2091412"/>
          </a:xfrm>
          <a:prstGeom prst="rect">
            <a:avLst/>
          </a:prstGeom>
        </p:spPr>
      </p:pic>
    </p:spTree>
    <p:extLst>
      <p:ext uri="{BB962C8B-B14F-4D97-AF65-F5344CB8AC3E}">
        <p14:creationId xmlns:p14="http://schemas.microsoft.com/office/powerpoint/2010/main" val="1400798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5B6C80F-59B2-A64E-BFAB-E184175651D6}"/>
              </a:ext>
            </a:extLst>
          </p:cNvPr>
          <p:cNvPicPr>
            <a:picLocks noChangeAspect="1"/>
          </p:cNvPicPr>
          <p:nvPr/>
        </p:nvPicPr>
        <p:blipFill>
          <a:blip r:embed="rId2"/>
          <a:stretch>
            <a:fillRect/>
          </a:stretch>
        </p:blipFill>
        <p:spPr>
          <a:xfrm>
            <a:off x="643467" y="1794255"/>
            <a:ext cx="5294716" cy="3269487"/>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FCD3B6E-A202-134B-AB36-D3C54EC28785}"/>
              </a:ext>
            </a:extLst>
          </p:cNvPr>
          <p:cNvPicPr>
            <a:picLocks noChangeAspect="1"/>
          </p:cNvPicPr>
          <p:nvPr/>
        </p:nvPicPr>
        <p:blipFill>
          <a:blip r:embed="rId3"/>
          <a:stretch>
            <a:fillRect/>
          </a:stretch>
        </p:blipFill>
        <p:spPr>
          <a:xfrm>
            <a:off x="6253817" y="1039760"/>
            <a:ext cx="5294715" cy="4778479"/>
          </a:xfrm>
          <a:prstGeom prst="rect">
            <a:avLst/>
          </a:prstGeom>
        </p:spPr>
      </p:pic>
    </p:spTree>
    <p:extLst>
      <p:ext uri="{BB962C8B-B14F-4D97-AF65-F5344CB8AC3E}">
        <p14:creationId xmlns:p14="http://schemas.microsoft.com/office/powerpoint/2010/main" val="350711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384B0C-1D40-1B4A-9F68-9AF4D4326500}"/>
              </a:ext>
            </a:extLst>
          </p:cNvPr>
          <p:cNvPicPr>
            <a:picLocks noChangeAspect="1"/>
          </p:cNvPicPr>
          <p:nvPr/>
        </p:nvPicPr>
        <p:blipFill>
          <a:blip r:embed="rId2"/>
          <a:stretch>
            <a:fillRect/>
          </a:stretch>
        </p:blipFill>
        <p:spPr>
          <a:xfrm>
            <a:off x="643467" y="1211837"/>
            <a:ext cx="5294716" cy="4434323"/>
          </a:xfrm>
          <a:prstGeom prst="rect">
            <a:avLst/>
          </a:prstGeom>
        </p:spPr>
      </p:pic>
      <p:cxnSp>
        <p:nvCxnSpPr>
          <p:cNvPr id="25" name="Straight Connector 2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Content Placeholder 4">
            <a:extLst>
              <a:ext uri="{FF2B5EF4-FFF2-40B4-BE49-F238E27FC236}">
                <a16:creationId xmlns:a16="http://schemas.microsoft.com/office/drawing/2014/main" id="{389B7330-371D-7B4B-8B31-84C02BD28D29}"/>
              </a:ext>
            </a:extLst>
          </p:cNvPr>
          <p:cNvPicPr>
            <a:picLocks noChangeAspect="1"/>
          </p:cNvPicPr>
          <p:nvPr/>
        </p:nvPicPr>
        <p:blipFill rotWithShape="1">
          <a:blip r:embed="rId3"/>
          <a:srcRect l="3184" t="7736" r="7180" b="51"/>
          <a:stretch/>
        </p:blipFill>
        <p:spPr>
          <a:xfrm rot="5400000">
            <a:off x="6115641" y="1279788"/>
            <a:ext cx="5571066" cy="4298423"/>
          </a:xfrm>
          <a:prstGeom prst="rect">
            <a:avLst/>
          </a:prstGeom>
        </p:spPr>
      </p:pic>
    </p:spTree>
    <p:extLst>
      <p:ext uri="{BB962C8B-B14F-4D97-AF65-F5344CB8AC3E}">
        <p14:creationId xmlns:p14="http://schemas.microsoft.com/office/powerpoint/2010/main" val="2687966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BABE4BB-22BB-3748-8F84-C8E9EA0D1F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17778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21CC8-0EF0-0147-9B66-07C7B5EEDBE0}"/>
              </a:ext>
            </a:extLst>
          </p:cNvPr>
          <p:cNvSpPr>
            <a:spLocks noGrp="1"/>
          </p:cNvSpPr>
          <p:nvPr>
            <p:ph type="title"/>
          </p:nvPr>
        </p:nvSpPr>
        <p:spPr>
          <a:xfrm>
            <a:off x="838200" y="365125"/>
            <a:ext cx="10515600" cy="731549"/>
          </a:xfrm>
        </p:spPr>
        <p:txBody>
          <a:bodyPr anchor="t"/>
          <a:lstStyle/>
          <a:p>
            <a:pPr algn="ctr"/>
            <a:r>
              <a:rPr lang="en-US" b="1" dirty="0"/>
              <a:t>The Data: Categorical &amp; Imbalanced</a:t>
            </a:r>
            <a:endParaRPr lang="en-US" dirty="0"/>
          </a:p>
        </p:txBody>
      </p:sp>
      <p:sp>
        <p:nvSpPr>
          <p:cNvPr id="3" name="Content Placeholder 2">
            <a:extLst>
              <a:ext uri="{FF2B5EF4-FFF2-40B4-BE49-F238E27FC236}">
                <a16:creationId xmlns:a16="http://schemas.microsoft.com/office/drawing/2014/main" id="{52F6E815-2999-CA46-B25F-03689A127B76}"/>
              </a:ext>
            </a:extLst>
          </p:cNvPr>
          <p:cNvSpPr>
            <a:spLocks noGrp="1"/>
          </p:cNvSpPr>
          <p:nvPr>
            <p:ph idx="1"/>
          </p:nvPr>
        </p:nvSpPr>
        <p:spPr>
          <a:xfrm>
            <a:off x="773008" y="1312296"/>
            <a:ext cx="7197435" cy="1958960"/>
          </a:xfrm>
        </p:spPr>
        <p:txBody>
          <a:bodyPr>
            <a:normAutofit lnSpcReduction="10000"/>
          </a:bodyPr>
          <a:lstStyle/>
          <a:p>
            <a:pPr marL="0" indent="0">
              <a:buNone/>
            </a:pPr>
            <a:r>
              <a:rPr lang="en-US" b="1" dirty="0"/>
              <a:t>Learning Opportunity:</a:t>
            </a:r>
          </a:p>
          <a:p>
            <a:pPr marL="0" indent="0">
              <a:buNone/>
            </a:pPr>
            <a:r>
              <a:rPr lang="en-US" sz="2200" dirty="0"/>
              <a:t>As with detecting fraud, filtering spam, or screening for rare diseases, imbalanced data requires alternative training and evaluative approaches. Normal accuracy measuring is rendered unreliable due to high frequency of single occurrence.</a:t>
            </a:r>
          </a:p>
          <a:p>
            <a:pPr marL="0" indent="0">
              <a:buNone/>
            </a:pPr>
            <a:endParaRPr lang="en-US" i="1"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11179008-485D-3C40-8E75-04D96D4034D8}"/>
              </a:ext>
            </a:extLst>
          </p:cNvPr>
          <p:cNvPicPr>
            <a:picLocks noChangeAspect="1"/>
          </p:cNvPicPr>
          <p:nvPr/>
        </p:nvPicPr>
        <p:blipFill>
          <a:blip r:embed="rId3"/>
          <a:stretch>
            <a:fillRect/>
          </a:stretch>
        </p:blipFill>
        <p:spPr>
          <a:xfrm>
            <a:off x="838200" y="4094692"/>
            <a:ext cx="4504983" cy="2344699"/>
          </a:xfrm>
          <a:prstGeom prst="rect">
            <a:avLst/>
          </a:prstGeom>
        </p:spPr>
      </p:pic>
      <p:pic>
        <p:nvPicPr>
          <p:cNvPr id="7" name="Picture 6">
            <a:extLst>
              <a:ext uri="{FF2B5EF4-FFF2-40B4-BE49-F238E27FC236}">
                <a16:creationId xmlns:a16="http://schemas.microsoft.com/office/drawing/2014/main" id="{D6FCB350-1B57-E248-8A80-9C1EFD6A4816}"/>
              </a:ext>
            </a:extLst>
          </p:cNvPr>
          <p:cNvPicPr>
            <a:picLocks noChangeAspect="1"/>
          </p:cNvPicPr>
          <p:nvPr/>
        </p:nvPicPr>
        <p:blipFill>
          <a:blip r:embed="rId4"/>
          <a:stretch>
            <a:fillRect/>
          </a:stretch>
        </p:blipFill>
        <p:spPr>
          <a:xfrm>
            <a:off x="8054767" y="1290655"/>
            <a:ext cx="3364225" cy="1828874"/>
          </a:xfrm>
          <a:prstGeom prst="rect">
            <a:avLst/>
          </a:prstGeom>
        </p:spPr>
      </p:pic>
      <p:sp>
        <p:nvSpPr>
          <p:cNvPr id="8" name="Rectangle 7">
            <a:extLst>
              <a:ext uri="{FF2B5EF4-FFF2-40B4-BE49-F238E27FC236}">
                <a16:creationId xmlns:a16="http://schemas.microsoft.com/office/drawing/2014/main" id="{E7194C1A-95EC-B747-9AAC-C1E458095C53}"/>
              </a:ext>
            </a:extLst>
          </p:cNvPr>
          <p:cNvSpPr/>
          <p:nvPr/>
        </p:nvSpPr>
        <p:spPr>
          <a:xfrm>
            <a:off x="5514109" y="4268726"/>
            <a:ext cx="6262253" cy="2000548"/>
          </a:xfrm>
          <a:prstGeom prst="rect">
            <a:avLst/>
          </a:prstGeom>
        </p:spPr>
        <p:txBody>
          <a:bodyPr wrap="square">
            <a:spAutoFit/>
          </a:bodyPr>
          <a:lstStyle/>
          <a:p>
            <a:r>
              <a:rPr lang="en-US" sz="2600" b="1" dirty="0"/>
              <a:t>Our Objectives: </a:t>
            </a:r>
          </a:p>
          <a:p>
            <a:r>
              <a:rPr lang="en-US" sz="2000" dirty="0"/>
              <a:t>To predict the probability of successful funding for a real-time generated Kiva borrower profile.</a:t>
            </a:r>
          </a:p>
          <a:p>
            <a:r>
              <a:rPr lang="en-US" sz="2000" dirty="0"/>
              <a:t>To learn the most we could about all aspect of building and refining ML models</a:t>
            </a:r>
            <a:br>
              <a:rPr lang="en-US" dirty="0"/>
            </a:br>
            <a:endParaRPr lang="en-US" dirty="0"/>
          </a:p>
        </p:txBody>
      </p:sp>
      <p:sp>
        <p:nvSpPr>
          <p:cNvPr id="9" name="Rectangle 8">
            <a:extLst>
              <a:ext uri="{FF2B5EF4-FFF2-40B4-BE49-F238E27FC236}">
                <a16:creationId xmlns:a16="http://schemas.microsoft.com/office/drawing/2014/main" id="{5F5E1D92-FABB-F247-B85A-FC5EB5DB0A05}"/>
              </a:ext>
            </a:extLst>
          </p:cNvPr>
          <p:cNvSpPr/>
          <p:nvPr/>
        </p:nvSpPr>
        <p:spPr>
          <a:xfrm>
            <a:off x="2085975" y="3482919"/>
            <a:ext cx="7922548" cy="400110"/>
          </a:xfrm>
          <a:prstGeom prst="rect">
            <a:avLst/>
          </a:prstGeom>
        </p:spPr>
        <p:txBody>
          <a:bodyPr wrap="square">
            <a:spAutoFit/>
          </a:bodyPr>
          <a:lstStyle/>
          <a:p>
            <a:pPr algn="ctr"/>
            <a:r>
              <a:rPr lang="en-US" sz="2000" i="1" dirty="0">
                <a:solidFill>
                  <a:srgbClr val="00B0F0"/>
                </a:solidFill>
                <a:latin typeface="Cordia New" panose="020B0304020202020204" pitchFamily="34" charset="-34"/>
                <a:cs typeface="Cordia New" panose="020B0304020202020204" pitchFamily="34" charset="-34"/>
              </a:rPr>
              <a:t>Newb: "WOW, a 0.93 p-value! and I didn't even DO anything!!”  (</a:t>
            </a:r>
            <a:r>
              <a:rPr lang="en-US" sz="2000" i="1" dirty="0" err="1">
                <a:solidFill>
                  <a:srgbClr val="00B0F0"/>
                </a:solidFill>
                <a:latin typeface="Cordia New" panose="020B0304020202020204" pitchFamily="34" charset="-34"/>
                <a:cs typeface="Cordia New" panose="020B0304020202020204" pitchFamily="34" charset="-34"/>
              </a:rPr>
              <a:t>o_o</a:t>
            </a:r>
            <a:r>
              <a:rPr lang="en-US" sz="2000" i="1" dirty="0">
                <a:solidFill>
                  <a:srgbClr val="00B0F0"/>
                </a:solidFill>
                <a:latin typeface="Cordia New" panose="020B0304020202020204" pitchFamily="34" charset="-34"/>
                <a:cs typeface="Cordia New" panose="020B0304020202020204" pitchFamily="34" charset="-34"/>
              </a:rPr>
              <a:t>)  (-__-)</a:t>
            </a:r>
            <a:r>
              <a:rPr lang="en-US" sz="2000" dirty="0">
                <a:solidFill>
                  <a:srgbClr val="00B0F0"/>
                </a:solidFill>
                <a:latin typeface="Cordia New" panose="020B0304020202020204" pitchFamily="34" charset="-34"/>
                <a:cs typeface="Cordia New" panose="020B0304020202020204" pitchFamily="34" charset="-34"/>
              </a:rPr>
              <a:t>  Just…no.</a:t>
            </a:r>
          </a:p>
        </p:txBody>
      </p:sp>
    </p:spTree>
    <p:extLst>
      <p:ext uri="{BB962C8B-B14F-4D97-AF65-F5344CB8AC3E}">
        <p14:creationId xmlns:p14="http://schemas.microsoft.com/office/powerpoint/2010/main" val="97198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2D77-1B5D-F042-8FA4-2D7B7E1C8748}"/>
              </a:ext>
            </a:extLst>
          </p:cNvPr>
          <p:cNvSpPr>
            <a:spLocks noGrp="1"/>
          </p:cNvSpPr>
          <p:nvPr>
            <p:ph type="title"/>
          </p:nvPr>
        </p:nvSpPr>
        <p:spPr/>
        <p:txBody>
          <a:bodyPr/>
          <a:lstStyle/>
          <a:p>
            <a:pPr algn="ctr"/>
            <a:r>
              <a:rPr lang="en-US" dirty="0"/>
              <a:t>Feature Engineering</a:t>
            </a:r>
          </a:p>
        </p:txBody>
      </p:sp>
      <p:sp>
        <p:nvSpPr>
          <p:cNvPr id="3" name="Content Placeholder 2">
            <a:extLst>
              <a:ext uri="{FF2B5EF4-FFF2-40B4-BE49-F238E27FC236}">
                <a16:creationId xmlns:a16="http://schemas.microsoft.com/office/drawing/2014/main" id="{7AC0328C-96CC-9D4F-8222-B34D4F1F9881}"/>
              </a:ext>
            </a:extLst>
          </p:cNvPr>
          <p:cNvSpPr>
            <a:spLocks noGrp="1"/>
          </p:cNvSpPr>
          <p:nvPr>
            <p:ph idx="1"/>
          </p:nvPr>
        </p:nvSpPr>
        <p:spPr>
          <a:xfrm>
            <a:off x="600075" y="1825625"/>
            <a:ext cx="8543925" cy="4351338"/>
          </a:xfrm>
        </p:spPr>
        <p:txBody>
          <a:bodyPr>
            <a:normAutofit fontScale="62500" lnSpcReduction="20000"/>
          </a:bodyPr>
          <a:lstStyle/>
          <a:p>
            <a:pPr marL="0" indent="0">
              <a:buNone/>
            </a:pPr>
            <a:r>
              <a:rPr lang="en-US" sz="3700" b="1" dirty="0"/>
              <a:t>One-Hot Encoding w/ Categorical Data = Lots of Columns &amp; 0’s</a:t>
            </a:r>
          </a:p>
          <a:p>
            <a:pPr marL="0" indent="0">
              <a:buNone/>
            </a:pPr>
            <a:r>
              <a:rPr lang="en-US" dirty="0"/>
              <a:t>   </a:t>
            </a:r>
          </a:p>
          <a:p>
            <a:pPr marL="0" indent="0">
              <a:buNone/>
            </a:pPr>
            <a:r>
              <a:rPr lang="en-US" dirty="0"/>
              <a:t>18 features in original &gt;&gt;&gt; 7 for final set &gt;&gt;&gt; 885 unique feats.</a:t>
            </a:r>
          </a:p>
          <a:p>
            <a:pPr marL="0" indent="0">
              <a:buNone/>
            </a:pPr>
            <a:endParaRPr lang="en-US" dirty="0"/>
          </a:p>
          <a:p>
            <a:pPr marL="0" indent="0">
              <a:buNone/>
            </a:pPr>
            <a:r>
              <a:rPr lang="en-US" b="1" dirty="0"/>
              <a:t>Features in Demo:</a:t>
            </a:r>
          </a:p>
          <a:p>
            <a:r>
              <a:rPr lang="en-US" dirty="0" err="1"/>
              <a:t>Loan_amount</a:t>
            </a:r>
            <a:endParaRPr lang="en-US" dirty="0"/>
          </a:p>
          <a:p>
            <a:r>
              <a:rPr lang="en-US" dirty="0" err="1"/>
              <a:t>Term_in_months</a:t>
            </a:r>
            <a:endParaRPr lang="en-US" dirty="0"/>
          </a:p>
          <a:p>
            <a:r>
              <a:rPr lang="en-US" dirty="0" err="1"/>
              <a:t>Repayment_interval</a:t>
            </a:r>
            <a:r>
              <a:rPr lang="en-US" dirty="0"/>
              <a:t> (monthly, bullet(all at once), interval(other))</a:t>
            </a:r>
          </a:p>
          <a:p>
            <a:r>
              <a:rPr lang="en-US" dirty="0"/>
              <a:t>Country</a:t>
            </a:r>
          </a:p>
          <a:p>
            <a:r>
              <a:rPr lang="en-US" dirty="0"/>
              <a:t>Gender (M/F, others dropped)</a:t>
            </a:r>
          </a:p>
          <a:p>
            <a:r>
              <a:rPr lang="en-US" dirty="0"/>
              <a:t>Activity *(ex. 'Sector': 'Food', 'Activity': 'Milk Sales’)*	</a:t>
            </a:r>
          </a:p>
          <a:p>
            <a:pPr marL="0" indent="0">
              <a:buNone/>
            </a:pPr>
            <a:r>
              <a:rPr lang="en-US" dirty="0"/>
              <a:t>	*not included* Sector</a:t>
            </a:r>
          </a:p>
        </p:txBody>
      </p:sp>
      <p:sp>
        <p:nvSpPr>
          <p:cNvPr id="5" name="Rectangle 4">
            <a:extLst>
              <a:ext uri="{FF2B5EF4-FFF2-40B4-BE49-F238E27FC236}">
                <a16:creationId xmlns:a16="http://schemas.microsoft.com/office/drawing/2014/main" id="{AAFE5DE5-283C-E441-8096-23685DC4F885}"/>
              </a:ext>
            </a:extLst>
          </p:cNvPr>
          <p:cNvSpPr/>
          <p:nvPr/>
        </p:nvSpPr>
        <p:spPr>
          <a:xfrm>
            <a:off x="7515225" y="2391311"/>
            <a:ext cx="3838575" cy="3785652"/>
          </a:xfrm>
          <a:prstGeom prst="rect">
            <a:avLst/>
          </a:prstGeom>
        </p:spPr>
        <p:txBody>
          <a:bodyPr wrap="square">
            <a:spAutoFit/>
          </a:bodyPr>
          <a:lstStyle/>
          <a:p>
            <a:r>
              <a:rPr lang="en-US" sz="4000" b="1" dirty="0"/>
              <a:t>Models :</a:t>
            </a:r>
          </a:p>
          <a:p>
            <a:pPr marL="285750" indent="-285750">
              <a:buFont typeface="Arial" panose="020B0604020202020204" pitchFamily="34" charset="0"/>
              <a:buChar char="•"/>
            </a:pPr>
            <a:r>
              <a:rPr lang="en-US" sz="4000" dirty="0"/>
              <a:t>Decision Tree</a:t>
            </a:r>
          </a:p>
          <a:p>
            <a:pPr marL="285750" indent="-285750">
              <a:buFont typeface="Arial" panose="020B0604020202020204" pitchFamily="34" charset="0"/>
              <a:buChar char="•"/>
            </a:pPr>
            <a:r>
              <a:rPr lang="en-US" sz="4000" dirty="0"/>
              <a:t>Random Forest</a:t>
            </a:r>
          </a:p>
          <a:p>
            <a:pPr marL="285750" indent="-285750">
              <a:buFont typeface="Arial" panose="020B0604020202020204" pitchFamily="34" charset="0"/>
              <a:buChar char="•"/>
            </a:pPr>
            <a:r>
              <a:rPr lang="en-US" sz="4000" dirty="0"/>
              <a:t>KNN</a:t>
            </a:r>
          </a:p>
          <a:p>
            <a:pPr marL="285750" indent="-285750">
              <a:buFont typeface="Arial" panose="020B0604020202020204" pitchFamily="34" charset="0"/>
              <a:buChar char="•"/>
            </a:pPr>
            <a:r>
              <a:rPr lang="en-US" sz="4000" dirty="0"/>
              <a:t>Deep Learning</a:t>
            </a:r>
          </a:p>
          <a:p>
            <a:pPr marL="285750" indent="-285750">
              <a:buFont typeface="Arial" panose="020B0604020202020204" pitchFamily="34" charset="0"/>
              <a:buChar char="•"/>
            </a:pPr>
            <a:r>
              <a:rPr lang="en-US" sz="4000" dirty="0"/>
              <a:t>Other Models</a:t>
            </a:r>
          </a:p>
        </p:txBody>
      </p:sp>
    </p:spTree>
    <p:extLst>
      <p:ext uri="{BB962C8B-B14F-4D97-AF65-F5344CB8AC3E}">
        <p14:creationId xmlns:p14="http://schemas.microsoft.com/office/powerpoint/2010/main" val="289222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482E-EDA8-0946-85B8-F6E6BE9EC5AA}"/>
              </a:ext>
            </a:extLst>
          </p:cNvPr>
          <p:cNvSpPr>
            <a:spLocks noGrp="1"/>
          </p:cNvSpPr>
          <p:nvPr>
            <p:ph type="title"/>
          </p:nvPr>
        </p:nvSpPr>
        <p:spPr/>
        <p:txBody>
          <a:bodyPr/>
          <a:lstStyle/>
          <a:p>
            <a:r>
              <a:rPr lang="en-US" dirty="0"/>
              <a:t>Models and  Approaches</a:t>
            </a:r>
          </a:p>
        </p:txBody>
      </p:sp>
      <p:sp>
        <p:nvSpPr>
          <p:cNvPr id="3" name="Content Placeholder 2">
            <a:extLst>
              <a:ext uri="{FF2B5EF4-FFF2-40B4-BE49-F238E27FC236}">
                <a16:creationId xmlns:a16="http://schemas.microsoft.com/office/drawing/2014/main" id="{19EF5EB8-3FAC-4540-B028-91CA0630516B}"/>
              </a:ext>
            </a:extLst>
          </p:cNvPr>
          <p:cNvSpPr>
            <a:spLocks noGrp="1"/>
          </p:cNvSpPr>
          <p:nvPr>
            <p:ph idx="1"/>
          </p:nvPr>
        </p:nvSpPr>
        <p:spPr>
          <a:xfrm>
            <a:off x="838200" y="1825625"/>
            <a:ext cx="8787938" cy="4351338"/>
          </a:xfrm>
        </p:spPr>
        <p:txBody>
          <a:bodyPr>
            <a:normAutofit fontScale="70000" lnSpcReduction="20000"/>
          </a:bodyPr>
          <a:lstStyle/>
          <a:p>
            <a:pPr marL="0" indent="0">
              <a:buNone/>
            </a:pPr>
            <a:r>
              <a:rPr lang="en-US" sz="3700" dirty="0"/>
              <a:t>Modeling Dummies vs. Label Coding &amp; Coefficients Replacement</a:t>
            </a:r>
          </a:p>
          <a:p>
            <a:pPr marL="0" indent="0">
              <a:buNone/>
            </a:pPr>
            <a:endParaRPr lang="en-US" dirty="0"/>
          </a:p>
          <a:p>
            <a:pPr marL="0" indent="0">
              <a:buNone/>
            </a:pPr>
            <a:r>
              <a:rPr lang="en-US" sz="3500" dirty="0"/>
              <a:t>Why Replace?</a:t>
            </a:r>
          </a:p>
          <a:p>
            <a:pPr marL="0" indent="0">
              <a:buNone/>
            </a:pPr>
            <a:r>
              <a:rPr lang="en-US" dirty="0"/>
              <a:t>- Imbalanced data results in high p-value but w/ low significance</a:t>
            </a:r>
          </a:p>
          <a:p>
            <a:pPr marL="0" indent="0">
              <a:buNone/>
            </a:pPr>
            <a:r>
              <a:rPr lang="en-US" dirty="0"/>
              <a:t>- Instead, need to provide feature weights for accuracy</a:t>
            </a:r>
          </a:p>
          <a:p>
            <a:pPr marL="0" indent="0">
              <a:buNone/>
            </a:pPr>
            <a:endParaRPr lang="en-US" dirty="0"/>
          </a:p>
          <a:p>
            <a:pPr marL="0" indent="0">
              <a:buNone/>
            </a:pPr>
            <a:r>
              <a:rPr lang="en-US" sz="3500" dirty="0"/>
              <a:t>The Bare Bones How-To:</a:t>
            </a:r>
          </a:p>
          <a:p>
            <a:pPr marL="0" indent="0">
              <a:buNone/>
            </a:pPr>
            <a:r>
              <a:rPr lang="en-US" dirty="0"/>
              <a:t>1. Create X,Y values for labels to feed into Logistic Regression model</a:t>
            </a:r>
          </a:p>
          <a:p>
            <a:pPr marL="0" indent="0">
              <a:buNone/>
            </a:pPr>
            <a:r>
              <a:rPr lang="en-US" dirty="0"/>
              <a:t>2. Calculate and store coefficient for each category member</a:t>
            </a:r>
          </a:p>
          <a:p>
            <a:pPr marL="0" indent="0">
              <a:buNone/>
            </a:pPr>
            <a:r>
              <a:rPr lang="en-US" dirty="0"/>
              <a:t>3. Replace category items in dataset with their respective coefficient values</a:t>
            </a:r>
          </a:p>
          <a:p>
            <a:pPr marL="0" indent="0">
              <a:buNone/>
            </a:pPr>
            <a:r>
              <a:rPr lang="en-US" dirty="0"/>
              <a:t>   </a:t>
            </a:r>
          </a:p>
        </p:txBody>
      </p:sp>
      <p:sp>
        <p:nvSpPr>
          <p:cNvPr id="5" name="Rectangle 4">
            <a:extLst>
              <a:ext uri="{FF2B5EF4-FFF2-40B4-BE49-F238E27FC236}">
                <a16:creationId xmlns:a16="http://schemas.microsoft.com/office/drawing/2014/main" id="{5FE3606A-7C1A-3346-846E-10ACF320FD55}"/>
              </a:ext>
            </a:extLst>
          </p:cNvPr>
          <p:cNvSpPr/>
          <p:nvPr/>
        </p:nvSpPr>
        <p:spPr>
          <a:xfrm>
            <a:off x="1999211" y="5992297"/>
            <a:ext cx="9354589" cy="369332"/>
          </a:xfrm>
          <a:prstGeom prst="rect">
            <a:avLst/>
          </a:prstGeom>
        </p:spPr>
        <p:txBody>
          <a:bodyPr wrap="square">
            <a:spAutoFit/>
          </a:bodyPr>
          <a:lstStyle/>
          <a:p>
            <a:r>
              <a:rPr lang="en-US" i="1" dirty="0"/>
              <a:t>In non-demo models, categories 'Activity', 'Sector', &amp; 'Country' were all coded and replaced.</a:t>
            </a:r>
          </a:p>
        </p:txBody>
      </p:sp>
    </p:spTree>
    <p:extLst>
      <p:ext uri="{BB962C8B-B14F-4D97-AF65-F5344CB8AC3E}">
        <p14:creationId xmlns:p14="http://schemas.microsoft.com/office/powerpoint/2010/main" val="3132907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A92717-4C70-B64A-92A7-822E876C56A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kern="1200">
                <a:solidFill>
                  <a:srgbClr val="FFFFFF"/>
                </a:solidFill>
                <a:latin typeface="+mj-lt"/>
                <a:ea typeface="+mj-ea"/>
                <a:cs typeface="+mj-cs"/>
              </a:rPr>
              <a:t>Diving Into the Descriptions w/ NLP:</a:t>
            </a:r>
          </a:p>
        </p:txBody>
      </p:sp>
      <p:pic>
        <p:nvPicPr>
          <p:cNvPr id="15" name="Content Placeholder 4">
            <a:extLst>
              <a:ext uri="{FF2B5EF4-FFF2-40B4-BE49-F238E27FC236}">
                <a16:creationId xmlns:a16="http://schemas.microsoft.com/office/drawing/2014/main" id="{311BCF29-1625-F143-BF48-BA584F598915}"/>
              </a:ext>
            </a:extLst>
          </p:cNvPr>
          <p:cNvPicPr>
            <a:picLocks noChangeAspect="1"/>
          </p:cNvPicPr>
          <p:nvPr/>
        </p:nvPicPr>
        <p:blipFill>
          <a:blip r:embed="rId2"/>
          <a:stretch>
            <a:fillRect/>
          </a:stretch>
        </p:blipFill>
        <p:spPr>
          <a:xfrm>
            <a:off x="3437710" y="427554"/>
            <a:ext cx="6061069" cy="3091146"/>
          </a:xfrm>
          <a:prstGeom prst="rect">
            <a:avLst/>
          </a:prstGeom>
        </p:spPr>
      </p:pic>
      <p:pic>
        <p:nvPicPr>
          <p:cNvPr id="7" name="Content Placeholder 6">
            <a:extLst>
              <a:ext uri="{FF2B5EF4-FFF2-40B4-BE49-F238E27FC236}">
                <a16:creationId xmlns:a16="http://schemas.microsoft.com/office/drawing/2014/main" id="{489034C5-8E6D-C645-BD7B-195E63F93E2D}"/>
              </a:ext>
            </a:extLst>
          </p:cNvPr>
          <p:cNvPicPr>
            <a:picLocks noGrp="1" noChangeAspect="1"/>
          </p:cNvPicPr>
          <p:nvPr>
            <p:ph idx="1"/>
          </p:nvPr>
        </p:nvPicPr>
        <p:blipFill>
          <a:blip r:embed="rId3"/>
          <a:stretch>
            <a:fillRect/>
          </a:stretch>
        </p:blipFill>
        <p:spPr>
          <a:xfrm>
            <a:off x="5457116" y="3518700"/>
            <a:ext cx="6232689" cy="3091146"/>
          </a:xfrm>
        </p:spPr>
      </p:pic>
    </p:spTree>
    <p:extLst>
      <p:ext uri="{BB962C8B-B14F-4D97-AF65-F5344CB8AC3E}">
        <p14:creationId xmlns:p14="http://schemas.microsoft.com/office/powerpoint/2010/main" val="3450732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48CF49-A7E2-A64A-9C58-921E7F079CEC}"/>
              </a:ext>
            </a:extLst>
          </p:cNvPr>
          <p:cNvSpPr txBox="1"/>
          <p:nvPr/>
        </p:nvSpPr>
        <p:spPr>
          <a:xfrm>
            <a:off x="2559829" y="4578417"/>
            <a:ext cx="2743200" cy="1568201"/>
          </a:xfrm>
          <a:prstGeom prst="rect">
            <a:avLst/>
          </a:prstGeom>
          <a:noFill/>
          <a:ln>
            <a:solidFill>
              <a:schemeClr val="accent1"/>
            </a:solidFill>
          </a:ln>
        </p:spPr>
        <p:txBody>
          <a:bodyPr wrap="square" rtlCol="0">
            <a:spAutoFit/>
          </a:bodyPr>
          <a:lstStyle/>
          <a:p>
            <a:pPr algn="ctr"/>
            <a:endParaRPr lang="en-US" dirty="0"/>
          </a:p>
        </p:txBody>
      </p:sp>
      <p:sp>
        <p:nvSpPr>
          <p:cNvPr id="3" name="TextBox 2">
            <a:extLst>
              <a:ext uri="{FF2B5EF4-FFF2-40B4-BE49-F238E27FC236}">
                <a16:creationId xmlns:a16="http://schemas.microsoft.com/office/drawing/2014/main" id="{E3290AD3-A4E9-8E47-B169-D1A075D6D8DC}"/>
              </a:ext>
            </a:extLst>
          </p:cNvPr>
          <p:cNvSpPr txBox="1"/>
          <p:nvPr/>
        </p:nvSpPr>
        <p:spPr>
          <a:xfrm>
            <a:off x="2563886" y="4774939"/>
            <a:ext cx="2739143" cy="1200329"/>
          </a:xfrm>
          <a:prstGeom prst="rect">
            <a:avLst/>
          </a:prstGeom>
          <a:noFill/>
        </p:spPr>
        <p:txBody>
          <a:bodyPr wrap="square" rtlCol="0" anchor="ctr">
            <a:spAutoFit/>
          </a:bodyPr>
          <a:lstStyle/>
          <a:p>
            <a:pPr algn="ctr"/>
            <a:r>
              <a:rPr lang="en-US" b="1" dirty="0"/>
              <a:t>Grab use description and status to explore whether description content or length affected outcome</a:t>
            </a:r>
          </a:p>
        </p:txBody>
      </p:sp>
      <p:sp>
        <p:nvSpPr>
          <p:cNvPr id="20"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A92717-4C70-B64A-92A7-822E876C56A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kern="1200">
                <a:solidFill>
                  <a:srgbClr val="FFFFFF"/>
                </a:solidFill>
                <a:latin typeface="+mj-lt"/>
                <a:ea typeface="+mj-ea"/>
                <a:cs typeface="+mj-cs"/>
              </a:rPr>
              <a:t>Diving Into the Descriptions w/ NLP:</a:t>
            </a:r>
          </a:p>
        </p:txBody>
      </p:sp>
      <p:pic>
        <p:nvPicPr>
          <p:cNvPr id="15" name="Content Placeholder 4">
            <a:extLst>
              <a:ext uri="{FF2B5EF4-FFF2-40B4-BE49-F238E27FC236}">
                <a16:creationId xmlns:a16="http://schemas.microsoft.com/office/drawing/2014/main" id="{311BCF29-1625-F143-BF48-BA584F598915}"/>
              </a:ext>
            </a:extLst>
          </p:cNvPr>
          <p:cNvPicPr>
            <a:picLocks noChangeAspect="1"/>
          </p:cNvPicPr>
          <p:nvPr/>
        </p:nvPicPr>
        <p:blipFill>
          <a:blip r:embed="rId2"/>
          <a:stretch>
            <a:fillRect/>
          </a:stretch>
        </p:blipFill>
        <p:spPr>
          <a:xfrm>
            <a:off x="3437710" y="427554"/>
            <a:ext cx="6061069" cy="3091146"/>
          </a:xfrm>
          <a:prstGeom prst="rect">
            <a:avLst/>
          </a:prstGeom>
        </p:spPr>
      </p:pic>
      <p:pic>
        <p:nvPicPr>
          <p:cNvPr id="7" name="Content Placeholder 6">
            <a:extLst>
              <a:ext uri="{FF2B5EF4-FFF2-40B4-BE49-F238E27FC236}">
                <a16:creationId xmlns:a16="http://schemas.microsoft.com/office/drawing/2014/main" id="{489034C5-8E6D-C645-BD7B-195E63F93E2D}"/>
              </a:ext>
            </a:extLst>
          </p:cNvPr>
          <p:cNvPicPr>
            <a:picLocks noGrp="1" noChangeAspect="1"/>
          </p:cNvPicPr>
          <p:nvPr>
            <p:ph idx="1"/>
          </p:nvPr>
        </p:nvPicPr>
        <p:blipFill>
          <a:blip r:embed="rId3"/>
          <a:stretch>
            <a:fillRect/>
          </a:stretch>
        </p:blipFill>
        <p:spPr>
          <a:xfrm>
            <a:off x="5457116" y="3518700"/>
            <a:ext cx="6232689" cy="3091146"/>
          </a:xfrm>
        </p:spPr>
      </p:pic>
    </p:spTree>
    <p:extLst>
      <p:ext uri="{BB962C8B-B14F-4D97-AF65-F5344CB8AC3E}">
        <p14:creationId xmlns:p14="http://schemas.microsoft.com/office/powerpoint/2010/main" val="3678706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A4A37F-2430-3040-B345-A4A030208747}"/>
              </a:ext>
            </a:extLst>
          </p:cNvPr>
          <p:cNvPicPr>
            <a:picLocks noGrp="1" noChangeAspect="1"/>
          </p:cNvPicPr>
          <p:nvPr>
            <p:ph idx="1"/>
          </p:nvPr>
        </p:nvPicPr>
        <p:blipFill>
          <a:blip r:embed="rId3"/>
          <a:stretch>
            <a:fillRect/>
          </a:stretch>
        </p:blipFill>
        <p:spPr>
          <a:xfrm>
            <a:off x="2918131" y="314103"/>
            <a:ext cx="6962261" cy="5946720"/>
          </a:xfrm>
        </p:spPr>
      </p:pic>
      <p:sp>
        <p:nvSpPr>
          <p:cNvPr id="20"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A92717-4C70-B64A-92A7-822E876C56A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kern="1200">
                <a:solidFill>
                  <a:srgbClr val="FFFFFF"/>
                </a:solidFill>
                <a:latin typeface="+mj-lt"/>
                <a:ea typeface="+mj-ea"/>
                <a:cs typeface="+mj-cs"/>
              </a:rPr>
              <a:t>Diving Into the Descriptions w/ NLP:</a:t>
            </a:r>
          </a:p>
        </p:txBody>
      </p:sp>
      <p:pic>
        <p:nvPicPr>
          <p:cNvPr id="9" name="Picture 8">
            <a:extLst>
              <a:ext uri="{FF2B5EF4-FFF2-40B4-BE49-F238E27FC236}">
                <a16:creationId xmlns:a16="http://schemas.microsoft.com/office/drawing/2014/main" id="{1B3D7E65-20F0-8842-A660-6B71AAA8946D}"/>
              </a:ext>
            </a:extLst>
          </p:cNvPr>
          <p:cNvPicPr>
            <a:picLocks noChangeAspect="1"/>
          </p:cNvPicPr>
          <p:nvPr/>
        </p:nvPicPr>
        <p:blipFill>
          <a:blip r:embed="rId4"/>
          <a:stretch>
            <a:fillRect/>
          </a:stretch>
        </p:blipFill>
        <p:spPr>
          <a:xfrm>
            <a:off x="7056534" y="1257300"/>
            <a:ext cx="4440956" cy="251460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6" name="TextBox 5">
            <a:extLst>
              <a:ext uri="{FF2B5EF4-FFF2-40B4-BE49-F238E27FC236}">
                <a16:creationId xmlns:a16="http://schemas.microsoft.com/office/drawing/2014/main" id="{E642172F-B482-9746-9B5C-7C3CEFE0622A}"/>
              </a:ext>
            </a:extLst>
          </p:cNvPr>
          <p:cNvSpPr txBox="1"/>
          <p:nvPr/>
        </p:nvSpPr>
        <p:spPr>
          <a:xfrm>
            <a:off x="6399261" y="5374346"/>
            <a:ext cx="5459315" cy="1169551"/>
          </a:xfrm>
          <a:prstGeom prst="rect">
            <a:avLst/>
          </a:prstGeom>
          <a:solidFill>
            <a:schemeClr val="accent6">
              <a:lumMod val="20000"/>
              <a:lumOff val="80000"/>
            </a:schemeClr>
          </a:solidFill>
          <a:ln>
            <a:solidFill>
              <a:schemeClr val="tx1"/>
            </a:solidFill>
          </a:ln>
        </p:spPr>
        <p:txBody>
          <a:bodyPr wrap="square" rtlCol="0">
            <a:spAutoFit/>
          </a:bodyPr>
          <a:lstStyle/>
          <a:p>
            <a:pPr marL="285750" indent="-285750" algn="ctr">
              <a:buFont typeface="Arial" panose="020B0604020202020204" pitchFamily="34" charset="0"/>
              <a:buChar char="•"/>
            </a:pPr>
            <a:r>
              <a:rPr lang="en-US" dirty="0"/>
              <a:t>Length ranged from 1 to 772 characters </a:t>
            </a:r>
          </a:p>
          <a:p>
            <a:pPr marL="285750" indent="-285750" algn="ctr">
              <a:buFont typeface="Arial" panose="020B0604020202020204" pitchFamily="34" charset="0"/>
              <a:buChar char="•"/>
            </a:pPr>
            <a:endParaRPr lang="en-US" sz="800" dirty="0"/>
          </a:p>
          <a:p>
            <a:pPr marL="285750" indent="-285750" algn="ctr">
              <a:buFont typeface="Arial" panose="020B0604020202020204" pitchFamily="34" charset="0"/>
              <a:buChar char="•"/>
            </a:pPr>
            <a:r>
              <a:rPr lang="en-US" dirty="0"/>
              <a:t>Avg. was ~60 characters </a:t>
            </a:r>
            <a:r>
              <a:rPr lang="en-US" sz="1200" i="1" dirty="0"/>
              <a:t>(less than allowed Tweet)</a:t>
            </a:r>
          </a:p>
          <a:p>
            <a:pPr marL="285750" indent="-285750" algn="ctr">
              <a:buFont typeface="Arial" panose="020B0604020202020204" pitchFamily="34" charset="0"/>
              <a:buChar char="•"/>
            </a:pPr>
            <a:endParaRPr lang="en-US" sz="800" dirty="0"/>
          </a:p>
          <a:p>
            <a:pPr marL="285750" indent="-285750" algn="ctr">
              <a:buFont typeface="Arial" panose="020B0604020202020204" pitchFamily="34" charset="0"/>
              <a:buChar char="•"/>
            </a:pPr>
            <a:r>
              <a:rPr lang="en-US" dirty="0"/>
              <a:t>Surprising amount had no description/white space</a:t>
            </a:r>
          </a:p>
        </p:txBody>
      </p:sp>
    </p:spTree>
    <p:extLst>
      <p:ext uri="{BB962C8B-B14F-4D97-AF65-F5344CB8AC3E}">
        <p14:creationId xmlns:p14="http://schemas.microsoft.com/office/powerpoint/2010/main" val="3876763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EF1C52D-FF0F-3D40-A994-4508D019FB95}"/>
              </a:ext>
            </a:extLst>
          </p:cNvPr>
          <p:cNvPicPr>
            <a:picLocks noGrp="1" noChangeAspect="1"/>
          </p:cNvPicPr>
          <p:nvPr>
            <p:ph idx="1"/>
          </p:nvPr>
        </p:nvPicPr>
        <p:blipFill>
          <a:blip r:embed="rId2"/>
          <a:stretch>
            <a:fillRect/>
          </a:stretch>
        </p:blipFill>
        <p:spPr>
          <a:xfrm>
            <a:off x="2953564" y="645736"/>
            <a:ext cx="8899881" cy="2743199"/>
          </a:xfrm>
        </p:spPr>
      </p:pic>
      <p:sp>
        <p:nvSpPr>
          <p:cNvPr id="20"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A92717-4C70-B64A-92A7-822E876C56A6}"/>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kern="1200">
                <a:solidFill>
                  <a:srgbClr val="FFFFFF"/>
                </a:solidFill>
                <a:latin typeface="+mj-lt"/>
                <a:ea typeface="+mj-ea"/>
                <a:cs typeface="+mj-cs"/>
              </a:rPr>
              <a:t>Diving Into the Descriptions w/ NLP:</a:t>
            </a:r>
          </a:p>
        </p:txBody>
      </p:sp>
      <p:pic>
        <p:nvPicPr>
          <p:cNvPr id="12" name="Picture 11">
            <a:extLst>
              <a:ext uri="{FF2B5EF4-FFF2-40B4-BE49-F238E27FC236}">
                <a16:creationId xmlns:a16="http://schemas.microsoft.com/office/drawing/2014/main" id="{30543D7D-78C2-C04C-B5F7-80F5CF7D62CD}"/>
              </a:ext>
            </a:extLst>
          </p:cNvPr>
          <p:cNvPicPr>
            <a:picLocks noChangeAspect="1"/>
          </p:cNvPicPr>
          <p:nvPr/>
        </p:nvPicPr>
        <p:blipFill>
          <a:blip r:embed="rId3"/>
          <a:stretch>
            <a:fillRect/>
          </a:stretch>
        </p:blipFill>
        <p:spPr>
          <a:xfrm>
            <a:off x="4377717" y="3152236"/>
            <a:ext cx="6651258" cy="3060028"/>
          </a:xfrm>
          <a:prstGeom prst="rect">
            <a:avLst/>
          </a:prstGeom>
        </p:spPr>
      </p:pic>
    </p:spTree>
    <p:extLst>
      <p:ext uri="{BB962C8B-B14F-4D97-AF65-F5344CB8AC3E}">
        <p14:creationId xmlns:p14="http://schemas.microsoft.com/office/powerpoint/2010/main" val="2413293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5351FCC-F618-2A4A-80EB-B72699AE6250}"/>
              </a:ext>
            </a:extLst>
          </p:cNvPr>
          <p:cNvGraphicFramePr>
            <a:graphicFrameLocks noGrp="1"/>
          </p:cNvGraphicFramePr>
          <p:nvPr>
            <p:extLst>
              <p:ext uri="{D42A27DB-BD31-4B8C-83A1-F6EECF244321}">
                <p14:modId xmlns:p14="http://schemas.microsoft.com/office/powerpoint/2010/main" val="3203577683"/>
              </p:ext>
            </p:extLst>
          </p:nvPr>
        </p:nvGraphicFramePr>
        <p:xfrm>
          <a:off x="261257" y="926276"/>
          <a:ext cx="11815948" cy="2298123"/>
        </p:xfrm>
        <a:graphic>
          <a:graphicData uri="http://schemas.openxmlformats.org/drawingml/2006/table">
            <a:tbl>
              <a:tblPr firstRow="1" bandRow="1">
                <a:tableStyleId>{5C22544A-7EE6-4342-B048-85BDC9FD1C3A}</a:tableStyleId>
              </a:tblPr>
              <a:tblGrid>
                <a:gridCol w="5907974">
                  <a:extLst>
                    <a:ext uri="{9D8B030D-6E8A-4147-A177-3AD203B41FA5}">
                      <a16:colId xmlns:a16="http://schemas.microsoft.com/office/drawing/2014/main" val="136516335"/>
                    </a:ext>
                  </a:extLst>
                </a:gridCol>
                <a:gridCol w="5907974">
                  <a:extLst>
                    <a:ext uri="{9D8B030D-6E8A-4147-A177-3AD203B41FA5}">
                      <a16:colId xmlns:a16="http://schemas.microsoft.com/office/drawing/2014/main" val="2659681264"/>
                    </a:ext>
                  </a:extLst>
                </a:gridCol>
              </a:tblGrid>
              <a:tr h="3861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lt1"/>
                          </a:solidFill>
                          <a:effectLst/>
                          <a:latin typeface="+mn-lt"/>
                          <a:ea typeface="+mn-ea"/>
                          <a:cs typeface="+mn-cs"/>
                        </a:rPr>
                        <a:t>N-estimators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kern="1200" dirty="0">
                          <a:solidFill>
                            <a:schemeClr val="lt1"/>
                          </a:solidFill>
                          <a:effectLst/>
                          <a:latin typeface="+mn-lt"/>
                          <a:ea typeface="+mn-ea"/>
                          <a:cs typeface="+mn-cs"/>
                        </a:rPr>
                        <a:t>max_depth</a:t>
                      </a:r>
                    </a:p>
                  </a:txBody>
                  <a:tcPr/>
                </a:tc>
                <a:extLst>
                  <a:ext uri="{0D108BD9-81ED-4DB2-BD59-A6C34878D82A}">
                    <a16:rowId xmlns:a16="http://schemas.microsoft.com/office/drawing/2014/main" val="632266003"/>
                  </a:ext>
                </a:extLst>
              </a:tr>
              <a:tr h="1525729">
                <a:tc>
                  <a:txBody>
                    <a:bodyPr/>
                    <a:lstStyle/>
                    <a:p>
                      <a:r>
                        <a:rPr lang="en-US" sz="1800" b="0" i="0" u="none" strike="noStrike" kern="1200" dirty="0">
                          <a:solidFill>
                            <a:schemeClr val="dk1"/>
                          </a:solidFill>
                          <a:effectLst/>
                          <a:latin typeface="+mn-lt"/>
                          <a:ea typeface="+mn-ea"/>
                          <a:cs typeface="+mn-cs"/>
                        </a:rPr>
                        <a:t>N_estimators represents the number of trees in the forest. Usually the higher the number of trees the better to learn the data. However, adding a lot of trees can slow down the training process considerably, therefore we do a parameter search to find the sweet spot</a:t>
                      </a:r>
                      <a:endParaRPr lang="en-US" dirty="0"/>
                    </a:p>
                  </a:txBody>
                  <a:tcPr/>
                </a:tc>
                <a:tc>
                  <a:txBody>
                    <a:bodyPr/>
                    <a:lstStyle/>
                    <a:p>
                      <a:r>
                        <a:rPr lang="en-US" sz="1800" b="0" i="0" u="none" strike="noStrike" kern="1200" dirty="0">
                          <a:solidFill>
                            <a:schemeClr val="dk1"/>
                          </a:solidFill>
                          <a:effectLst/>
                          <a:latin typeface="+mn-lt"/>
                          <a:ea typeface="+mn-ea"/>
                          <a:cs typeface="+mn-cs"/>
                        </a:rPr>
                        <a:t>max_depth represents the depth of each tree in the forest. The deeper the tree, the more splits it has and it captures more information about the data. We fit each decision tree with depths ranging from 1 to 32 and plot the training and test errors.</a:t>
                      </a:r>
                      <a:endParaRPr lang="en-US" dirty="0"/>
                    </a:p>
                  </a:txBody>
                  <a:tcPr/>
                </a:tc>
                <a:extLst>
                  <a:ext uri="{0D108BD9-81ED-4DB2-BD59-A6C34878D82A}">
                    <a16:rowId xmlns:a16="http://schemas.microsoft.com/office/drawing/2014/main" val="394836004"/>
                  </a:ext>
                </a:extLst>
              </a:tr>
              <a:tr h="386197">
                <a:tc>
                  <a:txBody>
                    <a:bodyPr/>
                    <a:lstStyle/>
                    <a:p>
                      <a:r>
                        <a:rPr lang="en-US" dirty="0"/>
                        <a:t>n_estimators = [1, 2, 4, 8, 16, 32, 64, 100, 200]</a:t>
                      </a:r>
                    </a:p>
                  </a:txBody>
                  <a:tcPr/>
                </a:tc>
                <a:tc>
                  <a:txBody>
                    <a:bodyPr/>
                    <a:lstStyle/>
                    <a:p>
                      <a:r>
                        <a:rPr lang="en-US" dirty="0"/>
                        <a:t>max_depths = np.linspace(1, 32, 32, endpoint=True)</a:t>
                      </a:r>
                    </a:p>
                  </a:txBody>
                  <a:tcPr/>
                </a:tc>
                <a:extLst>
                  <a:ext uri="{0D108BD9-81ED-4DB2-BD59-A6C34878D82A}">
                    <a16:rowId xmlns:a16="http://schemas.microsoft.com/office/drawing/2014/main" val="3173252080"/>
                  </a:ext>
                </a:extLst>
              </a:tr>
            </a:tbl>
          </a:graphicData>
        </a:graphic>
      </p:graphicFrame>
      <p:pic>
        <p:nvPicPr>
          <p:cNvPr id="6" name="Picture 5">
            <a:extLst>
              <a:ext uri="{FF2B5EF4-FFF2-40B4-BE49-F238E27FC236}">
                <a16:creationId xmlns:a16="http://schemas.microsoft.com/office/drawing/2014/main" id="{152A865C-83A0-A94A-A87D-86DC644FD944}"/>
              </a:ext>
            </a:extLst>
          </p:cNvPr>
          <p:cNvPicPr>
            <a:picLocks noChangeAspect="1"/>
          </p:cNvPicPr>
          <p:nvPr/>
        </p:nvPicPr>
        <p:blipFill>
          <a:blip r:embed="rId2"/>
          <a:stretch>
            <a:fillRect/>
          </a:stretch>
        </p:blipFill>
        <p:spPr>
          <a:xfrm>
            <a:off x="415637" y="3412674"/>
            <a:ext cx="5257800" cy="3314700"/>
          </a:xfrm>
          <a:prstGeom prst="rect">
            <a:avLst/>
          </a:prstGeom>
        </p:spPr>
      </p:pic>
      <p:pic>
        <p:nvPicPr>
          <p:cNvPr id="8" name="Picture 7">
            <a:extLst>
              <a:ext uri="{FF2B5EF4-FFF2-40B4-BE49-F238E27FC236}">
                <a16:creationId xmlns:a16="http://schemas.microsoft.com/office/drawing/2014/main" id="{9862456D-FD70-714E-9592-09BBE812E9BB}"/>
              </a:ext>
            </a:extLst>
          </p:cNvPr>
          <p:cNvPicPr>
            <a:picLocks noChangeAspect="1"/>
          </p:cNvPicPr>
          <p:nvPr/>
        </p:nvPicPr>
        <p:blipFill>
          <a:blip r:embed="rId3"/>
          <a:stretch>
            <a:fillRect/>
          </a:stretch>
        </p:blipFill>
        <p:spPr>
          <a:xfrm>
            <a:off x="6056745" y="3406324"/>
            <a:ext cx="5232400" cy="3327400"/>
          </a:xfrm>
          <a:prstGeom prst="rect">
            <a:avLst/>
          </a:prstGeom>
        </p:spPr>
      </p:pic>
      <p:sp>
        <p:nvSpPr>
          <p:cNvPr id="9" name="Rectangle 8">
            <a:extLst>
              <a:ext uri="{FF2B5EF4-FFF2-40B4-BE49-F238E27FC236}">
                <a16:creationId xmlns:a16="http://schemas.microsoft.com/office/drawing/2014/main" id="{4405E5B9-13CE-0D49-B707-8509A25744EC}"/>
              </a:ext>
            </a:extLst>
          </p:cNvPr>
          <p:cNvSpPr/>
          <p:nvPr/>
        </p:nvSpPr>
        <p:spPr>
          <a:xfrm>
            <a:off x="333251" y="106879"/>
            <a:ext cx="11637076" cy="5818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Hyper Parameter Tuning </a:t>
            </a:r>
            <a:endParaRPr lang="en-US" sz="2400" dirty="0"/>
          </a:p>
        </p:txBody>
      </p:sp>
    </p:spTree>
    <p:extLst>
      <p:ext uri="{BB962C8B-B14F-4D97-AF65-F5344CB8AC3E}">
        <p14:creationId xmlns:p14="http://schemas.microsoft.com/office/powerpoint/2010/main" val="1336460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667</Words>
  <Application>Microsoft Macintosh PowerPoint</Application>
  <PresentationFormat>Widescreen</PresentationFormat>
  <Paragraphs>72</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Cordia New</vt:lpstr>
      <vt:lpstr>Office Theme</vt:lpstr>
      <vt:lpstr>Machine Learning with Kiva Microloans Data</vt:lpstr>
      <vt:lpstr>The Data: Categorical &amp; Imbalanced</vt:lpstr>
      <vt:lpstr>Feature Engineering</vt:lpstr>
      <vt:lpstr>Models and  Approaches</vt:lpstr>
      <vt:lpstr>Diving Into the Descriptions w/ NLP:</vt:lpstr>
      <vt:lpstr>Diving Into the Descriptions w/ NLP:</vt:lpstr>
      <vt:lpstr>Diving Into the Descriptions w/ NLP:</vt:lpstr>
      <vt:lpstr>Diving Into the Descriptions w/ NLP: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with Kiva Microloans Data</dc:title>
  <dc:creator>Aubrey Beltran</dc:creator>
  <cp:lastModifiedBy>Aubrey Beltran</cp:lastModifiedBy>
  <cp:revision>2</cp:revision>
  <dcterms:created xsi:type="dcterms:W3CDTF">2018-10-27T18:29:25Z</dcterms:created>
  <dcterms:modified xsi:type="dcterms:W3CDTF">2018-10-27T18:33:59Z</dcterms:modified>
</cp:coreProperties>
</file>